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Lst>
  <p:notesMasterIdLst>
    <p:notesMasterId r:id="rId22"/>
  </p:notesMasterIdLst>
  <p:sldIdLst>
    <p:sldId id="299" r:id="rId2"/>
    <p:sldId id="266" r:id="rId3"/>
    <p:sldId id="277" r:id="rId4"/>
    <p:sldId id="271" r:id="rId5"/>
    <p:sldId id="257" r:id="rId6"/>
    <p:sldId id="258" r:id="rId7"/>
    <p:sldId id="269" r:id="rId8"/>
    <p:sldId id="274" r:id="rId9"/>
    <p:sldId id="267" r:id="rId10"/>
    <p:sldId id="270" r:id="rId11"/>
    <p:sldId id="268" r:id="rId12"/>
    <p:sldId id="260" r:id="rId13"/>
    <p:sldId id="276" r:id="rId14"/>
    <p:sldId id="259" r:id="rId15"/>
    <p:sldId id="262" r:id="rId16"/>
    <p:sldId id="263" r:id="rId17"/>
    <p:sldId id="264" r:id="rId18"/>
    <p:sldId id="306" r:id="rId19"/>
    <p:sldId id="307" r:id="rId20"/>
    <p:sldId id="28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87371" autoAdjust="0"/>
  </p:normalViewPr>
  <p:slideViewPr>
    <p:cSldViewPr snapToGrid="0" snapToObjects="1">
      <p:cViewPr>
        <p:scale>
          <a:sx n="81" d="100"/>
          <a:sy n="81" d="100"/>
        </p:scale>
        <p:origin x="-154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E891E-82E3-D646-AAB8-2D717A897FA5}" type="datetimeFigureOut">
              <a:rPr lang="en-US" smtClean="0"/>
              <a:t>9/2/21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2980F-E28C-954C-B07F-901870752C98}" type="slidenum">
              <a:rPr lang="en-US" smtClean="0"/>
              <a:t>‹#›</a:t>
            </a:fld>
            <a:endParaRPr lang="en-US"/>
          </a:p>
        </p:txBody>
      </p:sp>
    </p:spTree>
    <p:extLst>
      <p:ext uri="{BB962C8B-B14F-4D97-AF65-F5344CB8AC3E}">
        <p14:creationId xmlns:p14="http://schemas.microsoft.com/office/powerpoint/2010/main" val="21922856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2980F-E28C-954C-B07F-901870752C98}" type="slidenum">
              <a:rPr lang="en-US" smtClean="0"/>
              <a:t>15</a:t>
            </a:fld>
            <a:endParaRPr lang="en-US"/>
          </a:p>
        </p:txBody>
      </p:sp>
    </p:spTree>
    <p:extLst>
      <p:ext uri="{BB962C8B-B14F-4D97-AF65-F5344CB8AC3E}">
        <p14:creationId xmlns:p14="http://schemas.microsoft.com/office/powerpoint/2010/main" val="344173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17730C-4A5D-3D4B-A421-C751291AD194}" type="datetimeFigureOut">
              <a:rPr lang="en-US" smtClean="0"/>
              <a:t>9/2/21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266728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7730C-4A5D-3D4B-A421-C751291AD194}" type="datetimeFigureOut">
              <a:rPr lang="en-US" smtClean="0"/>
              <a:t>9/2/21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350299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7730C-4A5D-3D4B-A421-C751291AD194}" type="datetimeFigureOut">
              <a:rPr lang="en-US" smtClean="0"/>
              <a:t>9/2/21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110572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7730C-4A5D-3D4B-A421-C751291AD194}" type="datetimeFigureOut">
              <a:rPr lang="en-US" smtClean="0"/>
              <a:t>9/2/21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69775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17730C-4A5D-3D4B-A421-C751291AD194}" type="datetimeFigureOut">
              <a:rPr lang="en-US" smtClean="0"/>
              <a:t>9/2/21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292085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17730C-4A5D-3D4B-A421-C751291AD194}" type="datetimeFigureOut">
              <a:rPr lang="en-US" smtClean="0"/>
              <a:t>9/2/21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149672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17730C-4A5D-3D4B-A421-C751291AD194}" type="datetimeFigureOut">
              <a:rPr lang="en-US" smtClean="0"/>
              <a:t>9/2/21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364612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17730C-4A5D-3D4B-A421-C751291AD194}" type="datetimeFigureOut">
              <a:rPr lang="en-US" smtClean="0"/>
              <a:t>9/2/21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255221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7730C-4A5D-3D4B-A421-C751291AD194}" type="datetimeFigureOut">
              <a:rPr lang="en-US" smtClean="0"/>
              <a:t>9/2/21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31577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17730C-4A5D-3D4B-A421-C751291AD194}" type="datetimeFigureOut">
              <a:rPr lang="en-US" smtClean="0"/>
              <a:t>9/2/21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389946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17730C-4A5D-3D4B-A421-C751291AD194}" type="datetimeFigureOut">
              <a:rPr lang="en-US" smtClean="0"/>
              <a:t>9/2/21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62688-62F0-704C-B341-156177DD31D4}" type="slidenum">
              <a:rPr lang="en-US" smtClean="0"/>
              <a:t>‹#›</a:t>
            </a:fld>
            <a:endParaRPr lang="en-US"/>
          </a:p>
        </p:txBody>
      </p:sp>
    </p:spTree>
    <p:extLst>
      <p:ext uri="{BB962C8B-B14F-4D97-AF65-F5344CB8AC3E}">
        <p14:creationId xmlns:p14="http://schemas.microsoft.com/office/powerpoint/2010/main" val="23986960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7730C-4A5D-3D4B-A421-C751291AD194}" type="datetimeFigureOut">
              <a:rPr lang="en-US" smtClean="0"/>
              <a:t>9/2/21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62688-62F0-704C-B341-156177DD31D4}" type="slidenum">
              <a:rPr lang="en-US" smtClean="0"/>
              <a:t>‹#›</a:t>
            </a:fld>
            <a:endParaRPr lang="en-US"/>
          </a:p>
        </p:txBody>
      </p:sp>
    </p:spTree>
    <p:extLst>
      <p:ext uri="{BB962C8B-B14F-4D97-AF65-F5344CB8AC3E}">
        <p14:creationId xmlns:p14="http://schemas.microsoft.com/office/powerpoint/2010/main" val="298664831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onleader.com/article/20131210/OPINION01/13121999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c.noaa.gov/wsr88d/windfarm/FAQs.aspx?wid=dev%23q12" TargetMode="Externa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telegraph.co.uk/news/uknews/8948363/1500-accidents-and-incidents-on-UK-wind-farm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VAhAxyDRFs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385974"/>
            <a:ext cx="7772400" cy="1470025"/>
          </a:xfrm>
          <a:solidFill>
            <a:srgbClr val="000090">
              <a:alpha val="53000"/>
            </a:srgbClr>
          </a:solidFill>
          <a:effectLst>
            <a:softEdge rad="127000"/>
          </a:effectLst>
        </p:spPr>
        <p:txBody>
          <a:bodyPr>
            <a:normAutofit fontScale="90000"/>
          </a:bodyPr>
          <a:lstStyle/>
          <a:p>
            <a:r>
              <a:rPr lang="en-US" dirty="0" smtClean="0">
                <a:solidFill>
                  <a:srgbClr val="FFFFFF"/>
                </a:solidFill>
                <a:latin typeface="Apple Chancery"/>
                <a:cs typeface="Apple Chancery"/>
              </a:rPr>
              <a:t>The Folly of The Green New Deal</a:t>
            </a:r>
            <a:br>
              <a:rPr lang="en-US" dirty="0" smtClean="0">
                <a:solidFill>
                  <a:srgbClr val="FFFFFF"/>
                </a:solidFill>
                <a:latin typeface="Apple Chancery"/>
                <a:cs typeface="Apple Chancery"/>
              </a:rPr>
            </a:br>
            <a:r>
              <a:rPr lang="en-US" dirty="0" smtClean="0">
                <a:solidFill>
                  <a:srgbClr val="FFFFFF"/>
                </a:solidFill>
                <a:latin typeface="Apple Chancery"/>
                <a:cs typeface="Apple Chancery"/>
              </a:rPr>
              <a:t>Thoughts </a:t>
            </a:r>
            <a:r>
              <a:rPr lang="en-US" dirty="0">
                <a:solidFill>
                  <a:srgbClr val="FFFFFF"/>
                </a:solidFill>
                <a:latin typeface="Apple Chancery"/>
                <a:cs typeface="Apple Chancery"/>
              </a:rPr>
              <a:t>on the Paris Accord</a:t>
            </a:r>
          </a:p>
        </p:txBody>
      </p:sp>
    </p:spTree>
    <p:extLst>
      <p:ext uri="{BB962C8B-B14F-4D97-AF65-F5344CB8AC3E}">
        <p14:creationId xmlns:p14="http://schemas.microsoft.com/office/powerpoint/2010/main" val="1717463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Property Devaluation</a:t>
            </a:r>
          </a:p>
        </p:txBody>
      </p:sp>
      <p:sp>
        <p:nvSpPr>
          <p:cNvPr id="3" name="Content Placeholder 2"/>
          <p:cNvSpPr>
            <a:spLocks noGrp="1"/>
          </p:cNvSpPr>
          <p:nvPr>
            <p:ph idx="1"/>
          </p:nvPr>
        </p:nvSpPr>
        <p:spPr>
          <a:xfrm>
            <a:off x="566944" y="1143000"/>
            <a:ext cx="8229600" cy="4525963"/>
          </a:xfrm>
        </p:spPr>
        <p:txBody>
          <a:bodyPr>
            <a:normAutofit/>
          </a:bodyPr>
          <a:lstStyle/>
          <a:p>
            <a:r>
              <a:rPr lang="en-US" sz="2000" dirty="0">
                <a:latin typeface="Arial"/>
                <a:cs typeface="Arial"/>
              </a:rPr>
              <a:t>Though proponents of wind pay well for university studies that say wind turbines enhance property value, there is concrete evidence to the contrary. </a:t>
            </a:r>
          </a:p>
          <a:p>
            <a:r>
              <a:rPr lang="en-US" sz="2000" dirty="0">
                <a:latin typeface="Arial"/>
                <a:cs typeface="Arial"/>
              </a:rPr>
              <a:t>In a wind impact study in Dodge and Fond Du Lac Counties, Wisconsin, large turbines (389 feet high), an opinion survey of realtors and sales studies determined that sales were less than outside the areas, and prices were lower. Land values were decreased from 13% to 47% with an average of 30%.</a:t>
            </a:r>
          </a:p>
          <a:p>
            <a:r>
              <a:rPr lang="en-US" sz="2000" dirty="0">
                <a:latin typeface="Arial"/>
                <a:cs typeface="Arial"/>
              </a:rPr>
              <a:t>Near Watertown, New York, for the Horse Creek project:</a:t>
            </a:r>
          </a:p>
          <a:p>
            <a:endParaRPr lang="en-US" sz="2000" dirty="0">
              <a:latin typeface="Arial"/>
              <a:cs typeface="Arial"/>
            </a:endParaRPr>
          </a:p>
        </p:txBody>
      </p:sp>
      <p:pic>
        <p:nvPicPr>
          <p:cNvPr id="4" name="Picture 3" descr="Screen Shot 2017-05-30 at 1.48.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562" y="4055316"/>
            <a:ext cx="7251700" cy="2260600"/>
          </a:xfrm>
          <a:prstGeom prst="rect">
            <a:avLst/>
          </a:prstGeom>
        </p:spPr>
      </p:pic>
    </p:spTree>
    <p:extLst>
      <p:ext uri="{BB962C8B-B14F-4D97-AF65-F5344CB8AC3E}">
        <p14:creationId xmlns:p14="http://schemas.microsoft.com/office/powerpoint/2010/main" val="351381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Bird/Bat Kill</a:t>
            </a:r>
          </a:p>
        </p:txBody>
      </p:sp>
      <p:sp>
        <p:nvSpPr>
          <p:cNvPr id="3" name="Content Placeholder 2"/>
          <p:cNvSpPr>
            <a:spLocks noGrp="1"/>
          </p:cNvSpPr>
          <p:nvPr>
            <p:ph idx="1"/>
          </p:nvPr>
        </p:nvSpPr>
        <p:spPr>
          <a:xfrm>
            <a:off x="269068" y="1020043"/>
            <a:ext cx="8874932" cy="4525963"/>
          </a:xfrm>
        </p:spPr>
        <p:txBody>
          <a:bodyPr>
            <a:noAutofit/>
          </a:bodyPr>
          <a:lstStyle/>
          <a:p>
            <a:r>
              <a:rPr lang="en-US" sz="1800" dirty="0"/>
              <a:t>According to an estimate published in the Wildlife Society Bulletin in March, almost 600,000 birds are killed by wind farms in America each year, including over 80,000 raptors such as hawks and falcons and eagles. Endangered and protected species are included. </a:t>
            </a:r>
          </a:p>
          <a:p>
            <a:r>
              <a:rPr lang="en-US" sz="1800" dirty="0"/>
              <a:t>The Obama administration gave the wind industry a pass on bird kill. In its own documents supporting the rule, the US Department of the  Interior states: "large soaring birds, specifically raptors, are especially vulnerable to colliding with wind turbines (Barrios and Rodriguez 2004, </a:t>
            </a:r>
            <a:r>
              <a:rPr lang="en-US" sz="1800" dirty="0" err="1"/>
              <a:t>Kuvlesky</a:t>
            </a:r>
            <a:r>
              <a:rPr lang="en-US" sz="1800" dirty="0"/>
              <a:t> et al. 2007)." It also states that it does not know how to solve that problem.</a:t>
            </a:r>
            <a:endParaRPr lang="en-US" sz="1100" dirty="0"/>
          </a:p>
          <a:p>
            <a:r>
              <a:rPr lang="en-US" sz="1800" dirty="0"/>
              <a:t>In New Hampshire winter is peak viewing time for bald eagles along the Merrimack, if they don't fly into the state's ever-growing number of windmills first. A Union Leader </a:t>
            </a:r>
            <a:r>
              <a:rPr lang="en-US" sz="1800" dirty="0">
                <a:hlinkClick r:id="rId2"/>
              </a:rPr>
              <a:t>editorial </a:t>
            </a:r>
            <a:r>
              <a:rPr lang="en-US" sz="1800" dirty="0"/>
              <a:t>wonders how many will be left 30 years from now if windmills keep popping up along New Hampshire's ridgelines</a:t>
            </a:r>
          </a:p>
          <a:p>
            <a:r>
              <a:rPr lang="en-US" sz="1800" dirty="0"/>
              <a:t>Quietly, bats die, as their lungs are inverted by the negative pressures generated behind the 170 mile-per-hour spinning blades. A study from the University of Colorado, estimates that 600,000 bats were killed by wind turbines last year alone – could be as high as 900,000. Bats feed on insects that would otherwise destroy crops, and it pollinates as it goes about its nightly tasks.</a:t>
            </a:r>
          </a:p>
          <a:p>
            <a:pPr marL="0" indent="0">
              <a:buNone/>
            </a:pPr>
            <a:r>
              <a:rPr lang="en-US" sz="1800" dirty="0"/>
              <a:t> </a:t>
            </a:r>
          </a:p>
          <a:p>
            <a:endParaRPr lang="en-US" sz="1800" dirty="0"/>
          </a:p>
        </p:txBody>
      </p:sp>
    </p:spTree>
    <p:extLst>
      <p:ext uri="{BB962C8B-B14F-4D97-AF65-F5344CB8AC3E}">
        <p14:creationId xmlns:p14="http://schemas.microsoft.com/office/powerpoint/2010/main" val="140805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763" y="-29786"/>
            <a:ext cx="6512511" cy="868253"/>
          </a:xfrm>
        </p:spPr>
        <p:txBody>
          <a:bodyPr/>
          <a:lstStyle/>
          <a:p>
            <a:pPr marL="0" indent="0" algn="ctr">
              <a:buNone/>
            </a:pPr>
            <a:r>
              <a:rPr lang="en-US" dirty="0"/>
              <a:t>Wind is Undependable</a:t>
            </a:r>
          </a:p>
        </p:txBody>
      </p:sp>
      <p:sp>
        <p:nvSpPr>
          <p:cNvPr id="3" name="Content Placeholder 2"/>
          <p:cNvSpPr>
            <a:spLocks noGrp="1"/>
          </p:cNvSpPr>
          <p:nvPr>
            <p:ph idx="1"/>
          </p:nvPr>
        </p:nvSpPr>
        <p:spPr>
          <a:xfrm>
            <a:off x="447841" y="851836"/>
            <a:ext cx="7840579" cy="3474720"/>
          </a:xfrm>
          <a:prstGeom prst="rect">
            <a:avLst/>
          </a:prstGeom>
        </p:spPr>
        <p:txBody>
          <a:bodyPr>
            <a:noAutofit/>
          </a:bodyPr>
          <a:lstStyle/>
          <a:p>
            <a:pPr lvl="0"/>
            <a:r>
              <a:rPr lang="en-US" sz="2000" dirty="0"/>
              <a:t>When you need it most, wind is often not available or at best intermittent, requiring ready back up fossil fuel sources running in inefficient modes. </a:t>
            </a:r>
          </a:p>
          <a:p>
            <a:pPr lvl="1"/>
            <a:r>
              <a:rPr lang="en-US" sz="2000" dirty="0"/>
              <a:t>Strongest winds at wind turbine levels are at night when energy demand is less. </a:t>
            </a:r>
          </a:p>
          <a:p>
            <a:pPr lvl="1"/>
            <a:r>
              <a:rPr lang="en-US" sz="2000" dirty="0"/>
              <a:t>Frigid arctic air masses often cause winds to go calm. </a:t>
            </a:r>
          </a:p>
          <a:p>
            <a:pPr lvl="2"/>
            <a:r>
              <a:rPr lang="en-US" sz="2000" dirty="0"/>
              <a:t>In 2009, Black Bear Lake in Maine reached a state all-time record low of -50F with calm winds. </a:t>
            </a:r>
          </a:p>
          <a:p>
            <a:pPr lvl="2"/>
            <a:r>
              <a:rPr lang="en-US" sz="2000" dirty="0"/>
              <a:t>In December 2010, when the UK had the second coldest December since the Little Ice Age in 1659, wind produced less than 0.5% of energy needs (when 20% was promised) </a:t>
            </a:r>
          </a:p>
          <a:p>
            <a:pPr lvl="2"/>
            <a:r>
              <a:rPr lang="en-US" sz="2000" dirty="0"/>
              <a:t>The same wind power die down in west Texas was observed in a cold outbreak causing brownouts in Dallas and Houston. </a:t>
            </a:r>
          </a:p>
          <a:p>
            <a:pPr lvl="1"/>
            <a:r>
              <a:rPr lang="en-US" sz="2000" dirty="0"/>
              <a:t>In heat waves, stagnant air means little wind. </a:t>
            </a:r>
          </a:p>
          <a:p>
            <a:r>
              <a:rPr lang="en-US" sz="2000" dirty="0"/>
              <a:t>In a recent December after celebrating the big wind storm in Germany, the wind died and over a week the country had to rely on nuclear and fossil fuels for electricity</a:t>
            </a:r>
          </a:p>
          <a:p>
            <a:pPr marL="45720" indent="0">
              <a:buNone/>
            </a:pPr>
            <a:r>
              <a:rPr lang="en-US" sz="2000" dirty="0"/>
              <a:t> </a:t>
            </a:r>
          </a:p>
          <a:p>
            <a:pPr marL="45720" indent="0">
              <a:buNone/>
            </a:pPr>
            <a:r>
              <a:rPr lang="en-US" sz="2000" dirty="0"/>
              <a:t> </a:t>
            </a:r>
          </a:p>
          <a:p>
            <a:pPr marL="45720" indent="0">
              <a:buNone/>
            </a:pPr>
            <a:r>
              <a:rPr lang="en-US" sz="2000" dirty="0"/>
              <a:t> </a:t>
            </a:r>
          </a:p>
          <a:p>
            <a:pPr marL="45720" indent="0">
              <a:buNone/>
            </a:pPr>
            <a:r>
              <a:rPr lang="en-US" sz="1800" dirty="0"/>
              <a:t> </a:t>
            </a:r>
          </a:p>
          <a:p>
            <a:endParaRPr lang="en-US" sz="1800" dirty="0"/>
          </a:p>
        </p:txBody>
      </p:sp>
    </p:spTree>
    <p:extLst>
      <p:ext uri="{BB962C8B-B14F-4D97-AF65-F5344CB8AC3E}">
        <p14:creationId xmlns:p14="http://schemas.microsoft.com/office/powerpoint/2010/main" val="316241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ND_BEFORE_AND_AF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862"/>
            <a:ext cx="9163422" cy="4951663"/>
          </a:xfrm>
          <a:prstGeom prst="rect">
            <a:avLst/>
          </a:prstGeom>
        </p:spPr>
      </p:pic>
    </p:spTree>
    <p:extLst>
      <p:ext uri="{BB962C8B-B14F-4D97-AF65-F5344CB8AC3E}">
        <p14:creationId xmlns:p14="http://schemas.microsoft.com/office/powerpoint/2010/main" val="216085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7" y="0"/>
            <a:ext cx="8241630" cy="1143000"/>
          </a:xfrm>
        </p:spPr>
        <p:txBody>
          <a:bodyPr/>
          <a:lstStyle/>
          <a:p>
            <a:pPr marL="0" indent="0" algn="ctr">
              <a:buNone/>
            </a:pPr>
            <a:r>
              <a:rPr lang="en-US" b="0" dirty="0"/>
              <a:t>Wind Farms Affect Radar</a:t>
            </a:r>
          </a:p>
        </p:txBody>
      </p:sp>
      <p:sp>
        <p:nvSpPr>
          <p:cNvPr id="3" name="Content Placeholder 2"/>
          <p:cNvSpPr>
            <a:spLocks noGrp="1"/>
          </p:cNvSpPr>
          <p:nvPr>
            <p:ph idx="1"/>
          </p:nvPr>
        </p:nvSpPr>
        <p:spPr>
          <a:xfrm>
            <a:off x="227263" y="1125889"/>
            <a:ext cx="3810000" cy="3474720"/>
          </a:xfrm>
          <a:prstGeom prst="rect">
            <a:avLst/>
          </a:prstGeom>
        </p:spPr>
        <p:txBody>
          <a:bodyPr>
            <a:noAutofit/>
          </a:bodyPr>
          <a:lstStyle/>
          <a:p>
            <a:pPr lvl="0"/>
            <a:r>
              <a:rPr lang="en-US" sz="2400" dirty="0"/>
              <a:t>The NWS office in Burlington, Vermont has shown how wind farms provide clutter the can trigger alarms that forces the FAA to delay or reroute planes. NOAA has an </a:t>
            </a:r>
            <a:r>
              <a:rPr lang="en-US" sz="2400" u="sng" dirty="0">
                <a:hlinkClick r:id="rId2"/>
              </a:rPr>
              <a:t>FAQ</a:t>
            </a:r>
            <a:r>
              <a:rPr lang="en-US" sz="2400" dirty="0"/>
              <a:t> on this issue. This confusion causes expensive aircraft re-routing and excess fuel consumption. Boston Center in Nashua could be affected.</a:t>
            </a:r>
          </a:p>
          <a:p>
            <a:pPr marL="45720" indent="0">
              <a:buNone/>
            </a:pPr>
            <a:r>
              <a:rPr lang="en-US" sz="2400" dirty="0"/>
              <a:t> </a:t>
            </a:r>
          </a:p>
          <a:p>
            <a:endParaRPr lang="en-US" sz="2400" dirty="0"/>
          </a:p>
        </p:txBody>
      </p:sp>
      <p:pic>
        <p:nvPicPr>
          <p:cNvPr id="4" name="Picture 3"/>
          <p:cNvPicPr>
            <a:picLocks noChangeAspect="1"/>
          </p:cNvPicPr>
          <p:nvPr/>
        </p:nvPicPr>
        <p:blipFill>
          <a:blip r:embed="rId3"/>
          <a:stretch>
            <a:fillRect/>
          </a:stretch>
        </p:blipFill>
        <p:spPr>
          <a:xfrm>
            <a:off x="4037263" y="1539316"/>
            <a:ext cx="4900702" cy="4169000"/>
          </a:xfrm>
          <a:prstGeom prst="rect">
            <a:avLst/>
          </a:prstGeom>
        </p:spPr>
      </p:pic>
    </p:spTree>
    <p:extLst>
      <p:ext uri="{BB962C8B-B14F-4D97-AF65-F5344CB8AC3E}">
        <p14:creationId xmlns:p14="http://schemas.microsoft.com/office/powerpoint/2010/main" val="176154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16" y="160421"/>
            <a:ext cx="8430710" cy="1143000"/>
          </a:xfrm>
        </p:spPr>
        <p:txBody>
          <a:bodyPr/>
          <a:lstStyle/>
          <a:p>
            <a:pPr marL="0" indent="0" algn="ctr">
              <a:buNone/>
            </a:pPr>
            <a:r>
              <a:rPr lang="en-US" sz="3200" dirty="0">
                <a:solidFill>
                  <a:srgbClr val="000000"/>
                </a:solidFill>
              </a:rPr>
              <a:t>Improper Maintenance And Safety Issues</a:t>
            </a:r>
            <a:br>
              <a:rPr lang="en-US" sz="3200" dirty="0">
                <a:solidFill>
                  <a:srgbClr val="000000"/>
                </a:solidFill>
              </a:rPr>
            </a:br>
            <a:endParaRPr lang="en-US" sz="3200" dirty="0">
              <a:solidFill>
                <a:srgbClr val="000000"/>
              </a:solidFill>
            </a:endParaRPr>
          </a:p>
        </p:txBody>
      </p:sp>
      <p:sp>
        <p:nvSpPr>
          <p:cNvPr id="3" name="Content Placeholder 2"/>
          <p:cNvSpPr>
            <a:spLocks noGrp="1"/>
          </p:cNvSpPr>
          <p:nvPr>
            <p:ph idx="1"/>
          </p:nvPr>
        </p:nvSpPr>
        <p:spPr>
          <a:xfrm>
            <a:off x="329734" y="929106"/>
            <a:ext cx="8682983" cy="3474720"/>
          </a:xfrm>
          <a:prstGeom prst="rect">
            <a:avLst/>
          </a:prstGeom>
        </p:spPr>
        <p:txBody>
          <a:bodyPr>
            <a:noAutofit/>
          </a:bodyPr>
          <a:lstStyle/>
          <a:p>
            <a:r>
              <a:rPr lang="en-US" sz="2400" dirty="0"/>
              <a:t>In Florida, the </a:t>
            </a:r>
            <a:r>
              <a:rPr lang="en-US" sz="2400" i="1" dirty="0"/>
              <a:t>Desert Valley Star </a:t>
            </a:r>
            <a:r>
              <a:rPr lang="en-US" sz="2400" dirty="0"/>
              <a:t>reported in January 2009 that FPL/NER operates 60 wind turbines—and reportedly 40% were “malfunctioning, in disrepair, or need of maintenance.”</a:t>
            </a:r>
          </a:p>
          <a:p>
            <a:r>
              <a:rPr lang="en-US" sz="2400" i="1" dirty="0" err="1"/>
              <a:t>Windtech</a:t>
            </a:r>
            <a:r>
              <a:rPr lang="en-US" sz="2400" i="1" dirty="0"/>
              <a:t> International</a:t>
            </a:r>
            <a:r>
              <a:rPr lang="en-US" sz="2400" dirty="0"/>
              <a:t> after a survey of 75 wind farm operators in the U.S. in 2008 found that 60% of turbines may be behind in critical maintenance </a:t>
            </a:r>
          </a:p>
          <a:p>
            <a:r>
              <a:rPr lang="en-US" sz="2400" dirty="0"/>
              <a:t>Palm Springs keeps turbines more than ½ mile from highways and residences because of the risk of flying broken blade debris from poorly maintained wind farms. </a:t>
            </a:r>
          </a:p>
          <a:p>
            <a:r>
              <a:rPr lang="en-US" sz="2400" dirty="0"/>
              <a:t>Renewables UK, an industry trade association, has admitted to 1,500 wind turbine accidents/incidents in the UK alone during the past five years, the </a:t>
            </a:r>
            <a:r>
              <a:rPr lang="en-US" sz="2400" i="1" u="sng" dirty="0">
                <a:hlinkClick r:id="rId3"/>
              </a:rPr>
              <a:t>London Telegraph</a:t>
            </a:r>
            <a:r>
              <a:rPr lang="en-US" sz="2400" dirty="0"/>
              <a:t> reported. Those included 300 injuries and four deaths.</a:t>
            </a:r>
          </a:p>
          <a:p>
            <a:pPr marL="4572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17831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763" y="-29786"/>
            <a:ext cx="6512511" cy="868253"/>
          </a:xfrm>
        </p:spPr>
        <p:txBody>
          <a:bodyPr/>
          <a:lstStyle/>
          <a:p>
            <a:pPr marL="0" indent="0" algn="ctr">
              <a:buNone/>
            </a:pPr>
            <a:r>
              <a:rPr lang="en-US" dirty="0">
                <a:solidFill>
                  <a:srgbClr val="000000"/>
                </a:solidFill>
              </a:rPr>
              <a:t>Wind</a:t>
            </a:r>
            <a:r>
              <a:rPr lang="en-US" dirty="0"/>
              <a:t> </a:t>
            </a:r>
            <a:r>
              <a:rPr lang="en-US" dirty="0">
                <a:solidFill>
                  <a:srgbClr val="000000"/>
                </a:solidFill>
              </a:rPr>
              <a:t>is</a:t>
            </a:r>
            <a:r>
              <a:rPr lang="en-US" dirty="0"/>
              <a:t> </a:t>
            </a:r>
            <a:r>
              <a:rPr lang="en-US" dirty="0">
                <a:solidFill>
                  <a:srgbClr val="000000"/>
                </a:solidFill>
              </a:rPr>
              <a:t>Expensive</a:t>
            </a:r>
          </a:p>
        </p:txBody>
      </p:sp>
      <p:sp>
        <p:nvSpPr>
          <p:cNvPr id="3" name="Content Placeholder 2"/>
          <p:cNvSpPr>
            <a:spLocks noGrp="1"/>
          </p:cNvSpPr>
          <p:nvPr>
            <p:ph idx="1"/>
          </p:nvPr>
        </p:nvSpPr>
        <p:spPr>
          <a:xfrm>
            <a:off x="210773" y="1084491"/>
            <a:ext cx="8696159" cy="3474720"/>
          </a:xfrm>
          <a:prstGeom prst="rect">
            <a:avLst/>
          </a:prstGeom>
        </p:spPr>
        <p:txBody>
          <a:bodyPr>
            <a:noAutofit/>
          </a:bodyPr>
          <a:lstStyle/>
          <a:p>
            <a:r>
              <a:rPr lang="en-US" sz="2000" dirty="0"/>
              <a:t>A Heritage study found that swapping one megawatt-hour (</a:t>
            </a:r>
            <a:r>
              <a:rPr lang="en-US" sz="2000" dirty="0" err="1"/>
              <a:t>MWh</a:t>
            </a:r>
            <a:r>
              <a:rPr lang="en-US" sz="2000" dirty="0"/>
              <a:t>) of electricity from coal or natural gas combined-cycle generation to wind drives the cost up from about $79 to $177 per </a:t>
            </a:r>
            <a:r>
              <a:rPr lang="en-US" sz="2000" dirty="0" err="1"/>
              <a:t>MWh</a:t>
            </a:r>
            <a:r>
              <a:rPr lang="en-US" sz="2000" dirty="0"/>
              <a:t>. Offshore wind is worse at $218 per </a:t>
            </a:r>
            <a:r>
              <a:rPr lang="en-US" sz="2000" dirty="0" err="1"/>
              <a:t>MWh</a:t>
            </a:r>
            <a:r>
              <a:rPr lang="en-US" sz="2000" dirty="0"/>
              <a:t>. </a:t>
            </a:r>
          </a:p>
          <a:p>
            <a:r>
              <a:rPr lang="en-US" sz="2000" dirty="0"/>
              <a:t>Heritage analyzed a generic Renewable Energy Standard that starts at 3 percent of total power generation in 2012 and rises by 1.5 percent per year. They found it would destroy 1 million jobs by 2020, when the standard reaches 15 percent. </a:t>
            </a:r>
            <a:r>
              <a:rPr lang="en-US" sz="2000" b="1" i="1" dirty="0"/>
              <a:t>The average family would pay $2,400 more per year</a:t>
            </a:r>
            <a:r>
              <a:rPr lang="en-US" sz="2000" dirty="0"/>
              <a:t>.</a:t>
            </a:r>
          </a:p>
          <a:p>
            <a:r>
              <a:rPr lang="en-US" sz="2000" dirty="0"/>
              <a:t>Germany and some other nations have aggressively pursued renewable energy, and they are paying a big price for it. Consumer electricity prices in Germany are approximately </a:t>
            </a:r>
            <a:r>
              <a:rPr lang="en-US" sz="2000" b="1" i="1" dirty="0"/>
              <a:t>three times as high as prices in the United States</a:t>
            </a:r>
            <a:r>
              <a:rPr lang="en-US" sz="2000" dirty="0"/>
              <a:t>, and wind constitutes only about 8.9 percent  of Germany’s electricity generation.</a:t>
            </a:r>
          </a:p>
          <a:p>
            <a:r>
              <a:rPr lang="en-US" sz="2000" dirty="0"/>
              <a:t>In the United States, green energy policies affect the poorest households </a:t>
            </a:r>
            <a:r>
              <a:rPr lang="en-US" sz="2000" b="1" i="1" dirty="0"/>
              <a:t>three times more than the richest households.</a:t>
            </a:r>
          </a:p>
          <a:p>
            <a:endParaRPr lang="en-US" sz="2000" dirty="0"/>
          </a:p>
          <a:p>
            <a:endParaRPr lang="en-US" sz="2000" dirty="0"/>
          </a:p>
        </p:txBody>
      </p:sp>
    </p:spTree>
    <p:extLst>
      <p:ext uri="{BB962C8B-B14F-4D97-AF65-F5344CB8AC3E}">
        <p14:creationId xmlns:p14="http://schemas.microsoft.com/office/powerpoint/2010/main" val="1684167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763" y="-29786"/>
            <a:ext cx="6512511" cy="868253"/>
          </a:xfrm>
        </p:spPr>
        <p:txBody>
          <a:bodyPr>
            <a:normAutofit/>
          </a:bodyPr>
          <a:lstStyle/>
          <a:p>
            <a:pPr marL="0" indent="0" algn="ctr">
              <a:buNone/>
            </a:pPr>
            <a:r>
              <a:rPr lang="en-US" sz="4000" dirty="0">
                <a:solidFill>
                  <a:srgbClr val="000000"/>
                </a:solidFill>
              </a:rPr>
              <a:t>Wind is bad for the economy</a:t>
            </a:r>
          </a:p>
        </p:txBody>
      </p:sp>
      <p:sp>
        <p:nvSpPr>
          <p:cNvPr id="3" name="Content Placeholder 2"/>
          <p:cNvSpPr>
            <a:spLocks noGrp="1"/>
          </p:cNvSpPr>
          <p:nvPr>
            <p:ph idx="1"/>
          </p:nvPr>
        </p:nvSpPr>
        <p:spPr>
          <a:xfrm>
            <a:off x="0" y="847202"/>
            <a:ext cx="9144000" cy="3474720"/>
          </a:xfrm>
          <a:prstGeom prst="rect">
            <a:avLst/>
          </a:prstGeom>
        </p:spPr>
        <p:txBody>
          <a:bodyPr>
            <a:noAutofit/>
          </a:bodyPr>
          <a:lstStyle/>
          <a:p>
            <a:r>
              <a:rPr lang="en-US" sz="2200" dirty="0"/>
              <a:t>In Spain, 2.2 jobs were lost for every green job created and only 1 of 10 green job was permanent. In Italy 3.4 jobs were lost for every temporary green job, Spain ceased subsidization, but the damage had been done. Industry relocated and unemployment reached 27.5%</a:t>
            </a:r>
          </a:p>
          <a:p>
            <a:r>
              <a:rPr lang="en-US" sz="2200" dirty="0"/>
              <a:t>In the UK 12 million people are said to be in energy poverty. Many pensioners have had to choose between heating and eating. Former UK Prime Minister David Cameron has publicly promised to ‘roll back’ green taxes -</a:t>
            </a:r>
            <a:r>
              <a:rPr lang="en-US" sz="2200" i="1" dirty="0">
                <a:solidFill>
                  <a:srgbClr val="FF0000"/>
                </a:solidFill>
              </a:rPr>
              <a:t>“We’ve got to get rid of all this green crap.”</a:t>
            </a:r>
            <a:r>
              <a:rPr lang="en-US" sz="2200" dirty="0"/>
              <a:t> 280,000 have died from cold and 10,000 from heat. </a:t>
            </a:r>
          </a:p>
          <a:p>
            <a:r>
              <a:rPr lang="en-US" sz="2200" dirty="0"/>
              <a:t>Even in rock-solid Germany, up to 15% of the populace is now believed to be in “fuel poverty.” Some 300,000 low-income Germans were cut off by their power companies. As a result, Germany is building 24 coal fired plants and reinstating some nuclear to provide the back up to the underperforming wind and solar. Blackouts and brownouts are an increased occurrence</a:t>
            </a:r>
            <a:r>
              <a:rPr lang="en-US" sz="2200" dirty="0" smtClean="0"/>
              <a:t>. Now Germany is working with Russia on a natural gas pipeline to keep the lights on.</a:t>
            </a:r>
            <a:endParaRPr lang="en-US" sz="2200" dirty="0"/>
          </a:p>
        </p:txBody>
      </p:sp>
    </p:spTree>
    <p:extLst>
      <p:ext uri="{BB962C8B-B14F-4D97-AF65-F5344CB8AC3E}">
        <p14:creationId xmlns:p14="http://schemas.microsoft.com/office/powerpoint/2010/main" val="5049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5FD9FF-D2CA-4D51-991F-DC73761AB9B7}"/>
              </a:ext>
            </a:extLst>
          </p:cNvPr>
          <p:cNvSpPr>
            <a:spLocks noGrp="1"/>
          </p:cNvSpPr>
          <p:nvPr>
            <p:ph type="title"/>
          </p:nvPr>
        </p:nvSpPr>
        <p:spPr>
          <a:xfrm>
            <a:off x="457200" y="274638"/>
            <a:ext cx="8229600" cy="1143000"/>
          </a:xfrm>
        </p:spPr>
        <p:txBody>
          <a:bodyPr>
            <a:normAutofit/>
          </a:bodyPr>
          <a:lstStyle/>
          <a:p>
            <a:r>
              <a:rPr lang="en-US" sz="3200" dirty="0"/>
              <a:t>Spain was an early adopter (and an early rejecter) of large scale renewable generation</a:t>
            </a:r>
          </a:p>
        </p:txBody>
      </p:sp>
      <p:pic>
        <p:nvPicPr>
          <p:cNvPr id="4" name="Picture 3">
            <a:extLst>
              <a:ext uri="{FF2B5EF4-FFF2-40B4-BE49-F238E27FC236}">
                <a16:creationId xmlns:a16="http://schemas.microsoft.com/office/drawing/2014/main" xmlns="" id="{AF235D00-6CAB-4843-806C-2F43EE021784}"/>
              </a:ext>
            </a:extLst>
          </p:cNvPr>
          <p:cNvPicPr>
            <a:picLocks noChangeAspect="1"/>
          </p:cNvPicPr>
          <p:nvPr/>
        </p:nvPicPr>
        <p:blipFill>
          <a:blip r:embed="rId2"/>
          <a:stretch>
            <a:fillRect/>
          </a:stretch>
        </p:blipFill>
        <p:spPr>
          <a:xfrm>
            <a:off x="649224" y="1524186"/>
            <a:ext cx="7759049" cy="5160078"/>
          </a:xfrm>
          <a:prstGeom prst="rect">
            <a:avLst/>
          </a:prstGeom>
        </p:spPr>
      </p:pic>
    </p:spTree>
    <p:extLst>
      <p:ext uri="{BB962C8B-B14F-4D97-AF65-F5344CB8AC3E}">
        <p14:creationId xmlns:p14="http://schemas.microsoft.com/office/powerpoint/2010/main" val="3658764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A53E9C2-BDDD-45BF-8F45-8385C49C0916}"/>
              </a:ext>
            </a:extLst>
          </p:cNvPr>
          <p:cNvPicPr>
            <a:picLocks noGrp="1" noChangeAspect="1"/>
          </p:cNvPicPr>
          <p:nvPr>
            <p:ph idx="1"/>
          </p:nvPr>
        </p:nvPicPr>
        <p:blipFill>
          <a:blip r:embed="rId2"/>
          <a:stretch>
            <a:fillRect/>
          </a:stretch>
        </p:blipFill>
        <p:spPr>
          <a:xfrm>
            <a:off x="960120" y="160167"/>
            <a:ext cx="7086600" cy="6493698"/>
          </a:xfrm>
          <a:prstGeom prst="rect">
            <a:avLst/>
          </a:prstGeom>
        </p:spPr>
      </p:pic>
    </p:spTree>
    <p:extLst>
      <p:ext uri="{BB962C8B-B14F-4D97-AF65-F5344CB8AC3E}">
        <p14:creationId xmlns:p14="http://schemas.microsoft.com/office/powerpoint/2010/main" val="385722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descr="Screen Shot 2017-05-30 at 8.18.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154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58334" y="2316692"/>
            <a:ext cx="7772400" cy="1470025"/>
          </a:xfrm>
        </p:spPr>
        <p:txBody>
          <a:bodyPr>
            <a:noAutofit/>
          </a:bodyPr>
          <a:lstStyle/>
          <a:p>
            <a:r>
              <a:rPr lang="en-US" dirty="0">
                <a:solidFill>
                  <a:srgbClr val="FFFFFF"/>
                </a:solidFill>
                <a:latin typeface="Apple Chancery"/>
                <a:cs typeface="Apple Chancery"/>
              </a:rPr>
              <a:t>Bad science leads to bad policy</a:t>
            </a:r>
            <a:br>
              <a:rPr lang="en-US" dirty="0">
                <a:solidFill>
                  <a:srgbClr val="FFFFFF"/>
                </a:solidFill>
                <a:latin typeface="Apple Chancery"/>
                <a:cs typeface="Apple Chancery"/>
              </a:rPr>
            </a:br>
            <a:r>
              <a:rPr lang="en-US" dirty="0">
                <a:solidFill>
                  <a:srgbClr val="FFFFFF"/>
                </a:solidFill>
                <a:latin typeface="Apple Chancery"/>
                <a:cs typeface="Apple Chancery"/>
              </a:rPr>
              <a:t>Bad policy hurts good people</a:t>
            </a:r>
          </a:p>
        </p:txBody>
      </p:sp>
    </p:spTree>
    <p:extLst>
      <p:ext uri="{BB962C8B-B14F-4D97-AF65-F5344CB8AC3E}">
        <p14:creationId xmlns:p14="http://schemas.microsoft.com/office/powerpoint/2010/main" val="9576955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0274" y="2210370"/>
            <a:ext cx="4572000" cy="1200329"/>
          </a:xfrm>
          <a:prstGeom prst="rect">
            <a:avLst/>
          </a:prstGeom>
        </p:spPr>
        <p:txBody>
          <a:bodyPr>
            <a:spAutoFit/>
          </a:bodyPr>
          <a:lstStyle/>
          <a:p>
            <a:r>
              <a:rPr lang="en-US" dirty="0">
                <a:hlinkClick r:id="rId2"/>
              </a:rPr>
              <a:t>https://youtu.be/VAhAxyDRFs8</a:t>
            </a:r>
            <a:endParaRPr lang="en-US" dirty="0"/>
          </a:p>
          <a:p>
            <a:endParaRPr lang="en-US" dirty="0"/>
          </a:p>
          <a:p>
            <a:endParaRPr lang="en-US" dirty="0"/>
          </a:p>
          <a:p>
            <a:r>
              <a:rPr lang="en-US" dirty="0"/>
              <a:t>First 3:30 of this…then cut to 4:35</a:t>
            </a:r>
          </a:p>
        </p:txBody>
      </p:sp>
      <p:sp>
        <p:nvSpPr>
          <p:cNvPr id="2" name="TextBox 1"/>
          <p:cNvSpPr txBox="1"/>
          <p:nvPr/>
        </p:nvSpPr>
        <p:spPr>
          <a:xfrm>
            <a:off x="6093320" y="4951102"/>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721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080"/>
            <a:ext cx="8229600" cy="822956"/>
          </a:xfrm>
        </p:spPr>
        <p:txBody>
          <a:bodyPr/>
          <a:lstStyle/>
          <a:p>
            <a:r>
              <a:rPr lang="en-US" dirty="0"/>
              <a:t>Wind Power Issues</a:t>
            </a:r>
          </a:p>
        </p:txBody>
      </p:sp>
      <p:sp>
        <p:nvSpPr>
          <p:cNvPr id="5" name="Content Placeholder 4"/>
          <p:cNvSpPr>
            <a:spLocks noGrp="1"/>
          </p:cNvSpPr>
          <p:nvPr>
            <p:ph idx="1"/>
          </p:nvPr>
        </p:nvSpPr>
        <p:spPr>
          <a:xfrm>
            <a:off x="359505" y="934406"/>
            <a:ext cx="8606744" cy="4525963"/>
          </a:xfrm>
        </p:spPr>
        <p:txBody>
          <a:bodyPr>
            <a:noAutofit/>
          </a:bodyPr>
          <a:lstStyle/>
          <a:p>
            <a:pPr lvl="0"/>
            <a:r>
              <a:rPr lang="en-US" sz="2000" dirty="0"/>
              <a:t>Vulnerability to ice storms, common in the northeast </a:t>
            </a:r>
            <a:r>
              <a:rPr lang="en-US" sz="2000" dirty="0" smtClean="0"/>
              <a:t>and south</a:t>
            </a:r>
            <a:endParaRPr lang="en-US" sz="2000" dirty="0"/>
          </a:p>
          <a:p>
            <a:pPr lvl="0"/>
            <a:r>
              <a:rPr lang="en-US" sz="2000" dirty="0"/>
              <a:t>Lightning and hurricane force high mountain winds </a:t>
            </a:r>
          </a:p>
          <a:p>
            <a:pPr lvl="0"/>
            <a:r>
              <a:rPr lang="en-US" sz="2000" dirty="0"/>
              <a:t>Wind turbines have serious health effects</a:t>
            </a:r>
          </a:p>
          <a:p>
            <a:pPr lvl="0"/>
            <a:r>
              <a:rPr lang="en-US" sz="2000" dirty="0"/>
              <a:t>Wind turbines will negatively affect tourism, our #2 industry</a:t>
            </a:r>
          </a:p>
          <a:p>
            <a:pPr lvl="0"/>
            <a:r>
              <a:rPr lang="en-US" sz="2000" dirty="0"/>
              <a:t>Wind turbines devalue property</a:t>
            </a:r>
          </a:p>
          <a:p>
            <a:pPr lvl="0"/>
            <a:r>
              <a:rPr lang="en-US" sz="2000" dirty="0"/>
              <a:t>Wind turbines affect weather radar and aviation providing false alarms</a:t>
            </a:r>
          </a:p>
          <a:p>
            <a:pPr lvl="0"/>
            <a:r>
              <a:rPr lang="en-US" sz="2000" dirty="0"/>
              <a:t>Wind has proven to be undependable, often not there when needed the most during extreme cold and heat. Inefficient back up energy increases costs and CO2 production over more efficient natural gas plants without wind</a:t>
            </a:r>
          </a:p>
          <a:p>
            <a:pPr lvl="0"/>
            <a:r>
              <a:rPr lang="en-US" sz="2000" dirty="0"/>
              <a:t>Wind would drive up the cost of energy dramatically as it did in Europe, hurting the poor and elderly on fixed incomes</a:t>
            </a:r>
          </a:p>
          <a:p>
            <a:pPr lvl="0"/>
            <a:r>
              <a:rPr lang="en-US" sz="2000" dirty="0"/>
              <a:t>To limit costs, wind farms are poorly maintained and have shortened lifetimes, with no budget for replacement/repair</a:t>
            </a:r>
          </a:p>
          <a:p>
            <a:pPr lvl="0"/>
            <a:r>
              <a:rPr lang="en-US" sz="2000" dirty="0"/>
              <a:t>Rising costs of energy is bad for the economy driving jobs away. In Europe this has caused Spain, Germany and the UK to stop subsidies as prices and unemployment skyrocketed</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91937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079" y="-26043"/>
            <a:ext cx="6512511" cy="1143000"/>
          </a:xfrm>
        </p:spPr>
        <p:txBody>
          <a:bodyPr/>
          <a:lstStyle/>
          <a:p>
            <a:pPr marL="0" indent="0" algn="ctr">
              <a:buNone/>
            </a:pPr>
            <a:r>
              <a:rPr lang="en-US" dirty="0"/>
              <a:t>Mt Washington Study</a:t>
            </a:r>
          </a:p>
        </p:txBody>
      </p:sp>
      <p:sp>
        <p:nvSpPr>
          <p:cNvPr id="3" name="Content Placeholder 2"/>
          <p:cNvSpPr>
            <a:spLocks noGrp="1"/>
          </p:cNvSpPr>
          <p:nvPr>
            <p:ph idx="1"/>
          </p:nvPr>
        </p:nvSpPr>
        <p:spPr>
          <a:xfrm>
            <a:off x="100262" y="989264"/>
            <a:ext cx="6637421" cy="3577924"/>
          </a:xfrm>
          <a:prstGeom prst="rect">
            <a:avLst/>
          </a:prstGeom>
        </p:spPr>
        <p:txBody>
          <a:bodyPr>
            <a:noAutofit/>
          </a:bodyPr>
          <a:lstStyle/>
          <a:p>
            <a:pPr marL="45720" lvl="0" indent="0">
              <a:buNone/>
            </a:pPr>
            <a:r>
              <a:rPr lang="en-US" sz="2000" dirty="0"/>
              <a:t>FAQ: Why Doesn’t the Observatory use Wind Power?</a:t>
            </a:r>
          </a:p>
          <a:p>
            <a:pPr marL="45720" lvl="0" indent="0">
              <a:buNone/>
            </a:pPr>
            <a:r>
              <a:rPr lang="en-US" sz="2000" dirty="0"/>
              <a:t>Several years ago a lengthy study was conducted on Mt Washington evaluating the potential to harness wind power. The study concluded that the frequent icing of equipment and the strength and gustiness of the wind at this location was so severe that wind energy would not be a practical or cost effective alternative. </a:t>
            </a:r>
          </a:p>
          <a:p>
            <a:pPr marL="651510" lvl="1"/>
            <a:r>
              <a:rPr lang="en-US" sz="2000" dirty="0"/>
              <a:t>Fires and blade damage from lighting strikes and extreme winds, are a much higher probability at higher elevations</a:t>
            </a:r>
          </a:p>
          <a:p>
            <a:pPr marL="1108710" lvl="2" indent="-285750"/>
            <a:r>
              <a:rPr lang="en-US" sz="2000" dirty="0"/>
              <a:t>Mt Washington averages 16 thunderstorm days per year. A lightning strike on an unprotected blade can lead to temperature increases of up to 30,000 degrees Celsius, and result in an explosive expansion of the air within the blades</a:t>
            </a:r>
          </a:p>
          <a:p>
            <a:pPr marL="1108710" lvl="2" indent="-285750"/>
            <a:r>
              <a:rPr lang="en-US" sz="2000" dirty="0"/>
              <a:t>Mt Washington frequently gets winds exceeding hurricane </a:t>
            </a:r>
            <a:r>
              <a:rPr lang="en-US" sz="2000" dirty="0" smtClean="0"/>
              <a:t>force, wind </a:t>
            </a:r>
            <a:r>
              <a:rPr lang="en-US" sz="2000" dirty="0"/>
              <a:t>gusts have reached 231 mph.</a:t>
            </a:r>
          </a:p>
          <a:p>
            <a:endParaRPr lang="en-US" sz="2000" dirty="0"/>
          </a:p>
          <a:p>
            <a:pPr marL="45720" lvl="0" indent="0">
              <a:buNone/>
            </a:pPr>
            <a:endParaRPr lang="en-US" sz="2000" dirty="0"/>
          </a:p>
          <a:p>
            <a:pPr lvl="0"/>
            <a:endParaRPr lang="en-US" sz="1800" dirty="0"/>
          </a:p>
          <a:p>
            <a:endParaRPr lang="en-US" sz="1800" dirty="0"/>
          </a:p>
        </p:txBody>
      </p:sp>
      <p:pic>
        <p:nvPicPr>
          <p:cNvPr id="4" name="Picture 3"/>
          <p:cNvPicPr>
            <a:picLocks noChangeAspect="1"/>
          </p:cNvPicPr>
          <p:nvPr/>
        </p:nvPicPr>
        <p:blipFill>
          <a:blip r:embed="rId2"/>
          <a:stretch>
            <a:fillRect/>
          </a:stretch>
        </p:blipFill>
        <p:spPr>
          <a:xfrm flipH="1">
            <a:off x="6638612" y="1277379"/>
            <a:ext cx="2444552" cy="4257148"/>
          </a:xfrm>
          <a:prstGeom prst="rect">
            <a:avLst/>
          </a:prstGeom>
        </p:spPr>
      </p:pic>
      <p:sp>
        <p:nvSpPr>
          <p:cNvPr id="5" name="TextBox 4"/>
          <p:cNvSpPr txBox="1"/>
          <p:nvPr/>
        </p:nvSpPr>
        <p:spPr>
          <a:xfrm>
            <a:off x="6638612" y="5561264"/>
            <a:ext cx="2505388" cy="369332"/>
          </a:xfrm>
          <a:prstGeom prst="rect">
            <a:avLst/>
          </a:prstGeom>
          <a:noFill/>
        </p:spPr>
        <p:txBody>
          <a:bodyPr wrap="none" rtlCol="0">
            <a:spAutoFit/>
          </a:bodyPr>
          <a:lstStyle/>
          <a:p>
            <a:r>
              <a:rPr lang="en-US" dirty="0"/>
              <a:t>Scotland wind damage</a:t>
            </a:r>
          </a:p>
        </p:txBody>
      </p:sp>
    </p:spTree>
    <p:extLst>
      <p:ext uri="{BB962C8B-B14F-4D97-AF65-F5344CB8AC3E}">
        <p14:creationId xmlns:p14="http://schemas.microsoft.com/office/powerpoint/2010/main" val="220778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710" y="14063"/>
            <a:ext cx="6512511" cy="1143000"/>
          </a:xfrm>
        </p:spPr>
        <p:txBody>
          <a:bodyPr/>
          <a:lstStyle/>
          <a:p>
            <a:pPr marL="0" indent="0" algn="ctr">
              <a:buNone/>
            </a:pPr>
            <a:r>
              <a:rPr lang="en-US" dirty="0"/>
              <a:t>Icing and Ice Storms</a:t>
            </a:r>
          </a:p>
        </p:txBody>
      </p:sp>
      <p:sp>
        <p:nvSpPr>
          <p:cNvPr id="3" name="Content Placeholder 2"/>
          <p:cNvSpPr>
            <a:spLocks noGrp="1"/>
          </p:cNvSpPr>
          <p:nvPr>
            <p:ph idx="1"/>
          </p:nvPr>
        </p:nvSpPr>
        <p:spPr>
          <a:xfrm>
            <a:off x="233947" y="1019637"/>
            <a:ext cx="5514473" cy="3474720"/>
          </a:xfrm>
          <a:prstGeom prst="rect">
            <a:avLst/>
          </a:prstGeom>
        </p:spPr>
        <p:txBody>
          <a:bodyPr>
            <a:noAutofit/>
          </a:bodyPr>
          <a:lstStyle/>
          <a:p>
            <a:pPr marL="388620"/>
            <a:r>
              <a:rPr lang="en-US" sz="2000" dirty="0"/>
              <a:t>Major ice storms occur on average every 7 years in the northeast. Ice damage can be very severe to power lines and power poles and turbines. </a:t>
            </a:r>
          </a:p>
          <a:p>
            <a:pPr marL="708660" lvl="1" indent="-342900"/>
            <a:r>
              <a:rPr lang="en-US" sz="2000" dirty="0"/>
              <a:t>The devastating 1998 ice storm in northern New England and Quebec brought as much as 8.2 inches of ice, left 300,000 people shivering in the dark for a month. Thirty people died in Canada and another 17 in the United States. </a:t>
            </a:r>
          </a:p>
          <a:p>
            <a:pPr marL="708660" lvl="1" indent="-342900"/>
            <a:r>
              <a:rPr lang="en-US" sz="2000" dirty="0"/>
              <a:t>The storm of 2008 left as many as 1.7 million NH customers without power. </a:t>
            </a:r>
          </a:p>
          <a:p>
            <a:pPr marL="388620"/>
            <a:r>
              <a:rPr lang="en-US" sz="2000" dirty="0"/>
              <a:t>Heavy ice could lead to major damage to and even the collapse of wind turbines. In Canada’s 1998 ice storm, heavy duty towers collapsed under the weight of ice. </a:t>
            </a:r>
          </a:p>
          <a:p>
            <a:endParaRPr lang="en-US" sz="2000" dirty="0"/>
          </a:p>
        </p:txBody>
      </p:sp>
      <p:pic>
        <p:nvPicPr>
          <p:cNvPr id="4" name="Picture 3" descr="ice-quebe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420" y="1751958"/>
            <a:ext cx="3138322" cy="3932188"/>
          </a:xfrm>
          <a:prstGeom prst="rect">
            <a:avLst/>
          </a:prstGeom>
        </p:spPr>
      </p:pic>
    </p:spTree>
    <p:extLst>
      <p:ext uri="{BB962C8B-B14F-4D97-AF65-F5344CB8AC3E}">
        <p14:creationId xmlns:p14="http://schemas.microsoft.com/office/powerpoint/2010/main" val="274283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38"/>
            <a:ext cx="8229600" cy="1143000"/>
          </a:xfrm>
        </p:spPr>
        <p:txBody>
          <a:bodyPr/>
          <a:lstStyle/>
          <a:p>
            <a:r>
              <a:rPr lang="en-US" dirty="0"/>
              <a:t>Health Impacts</a:t>
            </a:r>
          </a:p>
        </p:txBody>
      </p:sp>
      <p:sp>
        <p:nvSpPr>
          <p:cNvPr id="3" name="Content Placeholder 2"/>
          <p:cNvSpPr>
            <a:spLocks noGrp="1"/>
          </p:cNvSpPr>
          <p:nvPr>
            <p:ph idx="1"/>
          </p:nvPr>
        </p:nvSpPr>
        <p:spPr>
          <a:xfrm>
            <a:off x="109744" y="1112255"/>
            <a:ext cx="8712523" cy="5000678"/>
          </a:xfrm>
        </p:spPr>
        <p:txBody>
          <a:bodyPr>
            <a:noAutofit/>
          </a:bodyPr>
          <a:lstStyle/>
          <a:p>
            <a:r>
              <a:rPr lang="en-US" sz="1800" dirty="0">
                <a:latin typeface="Arial"/>
                <a:cs typeface="Arial"/>
              </a:rPr>
              <a:t>In Canada, Carmen Krogh, a retired Alberta pharmacist and a group of volunteers surveyed residents in areas near wind farms. Of 76 people who responded to their informal survey, 53 reported at least one health complaint. </a:t>
            </a:r>
          </a:p>
          <a:p>
            <a:r>
              <a:rPr lang="en-US" sz="1800" dirty="0">
                <a:latin typeface="Arial"/>
                <a:cs typeface="Arial"/>
              </a:rPr>
              <a:t>All across the US, lawsuits have been filed against the wind farms because of these health issues.</a:t>
            </a:r>
            <a:r>
              <a:rPr lang="en-US" sz="1800" dirty="0"/>
              <a:t> In Massachusetts, a judge recently ruled that a utility company had to dramatically scale back its operating hours because homeowners were suffering, “irreparable physical and psychological harm.”</a:t>
            </a:r>
            <a:r>
              <a:rPr lang="en-US" sz="1800" b="1" dirty="0"/>
              <a:t> Falmouth has become ground zero for poorly placed wind turbines in the United States.</a:t>
            </a:r>
            <a:r>
              <a:rPr lang="en-US" sz="1800" dirty="0"/>
              <a:t> </a:t>
            </a:r>
            <a:r>
              <a:rPr lang="en-US" sz="1800" b="1" dirty="0"/>
              <a:t>Up to 200 residents in Falmouth, MA are reporting health issues allegedly caused by their town's wind turbines</a:t>
            </a:r>
            <a:r>
              <a:rPr lang="en-US" sz="1800" dirty="0"/>
              <a:t> </a:t>
            </a:r>
            <a:endParaRPr lang="en-US" sz="1800" dirty="0">
              <a:latin typeface="Arial"/>
              <a:cs typeface="Arial"/>
            </a:endParaRPr>
          </a:p>
          <a:p>
            <a:r>
              <a:rPr lang="en-US" sz="1800" dirty="0">
                <a:latin typeface="Arial"/>
                <a:cs typeface="Arial"/>
              </a:rPr>
              <a:t>An epidemiology study conducted by World Health Organization demonstrated sleep disturbance by noise increased 40% and the the risk of depression 100% from the impacts of wind turbines. </a:t>
            </a:r>
          </a:p>
          <a:p>
            <a:pPr lvl="1"/>
            <a:r>
              <a:rPr lang="en-US" sz="1800" dirty="0">
                <a:latin typeface="Arial"/>
                <a:cs typeface="Arial"/>
              </a:rPr>
              <a:t>Sleep disturbances can affect your immune system. Studies show that people who don't get quality sleep or enough sleep are more likely to get sick. Lack of sleep can also affect how fast you recover if you do get sick. </a:t>
            </a:r>
          </a:p>
          <a:p>
            <a:pPr lvl="1"/>
            <a:r>
              <a:rPr lang="en-US" sz="1800" dirty="0">
                <a:latin typeface="Arial"/>
                <a:cs typeface="Arial"/>
              </a:rPr>
              <a:t>Lack of sleep and depression can affect performance at work and school. </a:t>
            </a:r>
          </a:p>
          <a:p>
            <a:endParaRPr lang="en-US" sz="1800" dirty="0">
              <a:latin typeface="Arial"/>
              <a:cs typeface="Arial"/>
            </a:endParaRPr>
          </a:p>
          <a:p>
            <a:endParaRPr lang="en-US" sz="1800" dirty="0">
              <a:latin typeface="Arial"/>
              <a:cs typeface="Arial"/>
            </a:endParaRPr>
          </a:p>
        </p:txBody>
      </p:sp>
    </p:spTree>
    <p:extLst>
      <p:ext uri="{BB962C8B-B14F-4D97-AF65-F5344CB8AC3E}">
        <p14:creationId xmlns:p14="http://schemas.microsoft.com/office/powerpoint/2010/main" val="410613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ymptoms_of_Chronic_Exposure_to_Wind_Turbine_Noise_Pollu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1079"/>
            <a:ext cx="4278831" cy="6949080"/>
          </a:xfrm>
          <a:prstGeom prst="rect">
            <a:avLst/>
          </a:prstGeom>
        </p:spPr>
      </p:pic>
      <p:sp>
        <p:nvSpPr>
          <p:cNvPr id="9" name="Title 4"/>
          <p:cNvSpPr>
            <a:spLocks noGrp="1"/>
          </p:cNvSpPr>
          <p:nvPr>
            <p:ph idx="1"/>
          </p:nvPr>
        </p:nvSpPr>
        <p:spPr>
          <a:xfrm>
            <a:off x="4278314" y="158631"/>
            <a:ext cx="4656894" cy="6106702"/>
          </a:xfrm>
        </p:spPr>
        <p:txBody>
          <a:bodyPr>
            <a:noAutofit/>
          </a:bodyPr>
          <a:lstStyle/>
          <a:p>
            <a:r>
              <a:rPr lang="en-US" sz="1600" dirty="0"/>
              <a:t>Communities in Germany, Wales, and Ireland claim that 3,000 feet away the noise is significant. </a:t>
            </a:r>
          </a:p>
          <a:p>
            <a:pPr marL="0" indent="0">
              <a:buNone/>
            </a:pPr>
            <a:r>
              <a:rPr lang="en-US" sz="1600" dirty="0"/>
              <a:t> </a:t>
            </a:r>
          </a:p>
          <a:p>
            <a:r>
              <a:rPr lang="en-US" sz="1600" dirty="0"/>
              <a:t>The noise of a wind plant in Ireland was measured in 2002 near 4000 feet </a:t>
            </a:r>
            <a:r>
              <a:rPr lang="en-US" sz="1600" i="1" dirty="0"/>
              <a:t>up</a:t>
            </a:r>
            <a:r>
              <a:rPr lang="en-US" sz="1600" dirty="0"/>
              <a:t>wind. </a:t>
            </a:r>
          </a:p>
          <a:p>
            <a:pPr marL="0" indent="0">
              <a:buNone/>
            </a:pPr>
            <a:r>
              <a:rPr lang="en-US" sz="1600" dirty="0"/>
              <a:t> </a:t>
            </a:r>
          </a:p>
          <a:p>
            <a:r>
              <a:rPr lang="en-US" sz="1600" dirty="0"/>
              <a:t>A German study in 2003 found significant noise levels 1 mile away from a 2-year-old wind farm of 17 turbines, especially at night.</a:t>
            </a:r>
          </a:p>
          <a:p>
            <a:endParaRPr lang="en-US" sz="1600" dirty="0"/>
          </a:p>
          <a:p>
            <a:r>
              <a:rPr lang="en-US" sz="1600" dirty="0"/>
              <a:t> In mountainous areas the sound echoes over larger distances. A neighbor of the 20-turbine Meyersdale facility in Pennsylvania found the noise level at his house, about a half mile away, to average 75 dB(A) over a 48-hour period, well above the level that the EPA says prevents sleep. </a:t>
            </a:r>
          </a:p>
          <a:p>
            <a:pPr marL="0" indent="0">
              <a:buNone/>
            </a:pPr>
            <a:r>
              <a:rPr lang="en-US" sz="1600" dirty="0"/>
              <a:t> </a:t>
            </a:r>
          </a:p>
          <a:p>
            <a:r>
              <a:rPr lang="en-US" sz="1600" dirty="0"/>
              <a:t>In Vermont, the director of Energy Efficiency for the Department of Public Service, Rob Ide, has said that the noise from the 11 </a:t>
            </a:r>
            <a:r>
              <a:rPr lang="en-US" sz="1600" dirty="0" err="1"/>
              <a:t>Searsburg</a:t>
            </a:r>
            <a:r>
              <a:rPr lang="en-US" sz="1600" dirty="0"/>
              <a:t> turbines is significant a mile away. Residents 1.5 and even 3 miles downwind in otherwise quiet rural areas suffer significant noise pollution.</a:t>
            </a:r>
            <a:r>
              <a:rPr lang="en-US" sz="1800" dirty="0"/>
              <a:t> </a:t>
            </a:r>
          </a:p>
          <a:p>
            <a:endParaRPr lang="en-US" sz="1800" dirty="0"/>
          </a:p>
        </p:txBody>
      </p:sp>
    </p:spTree>
    <p:extLst>
      <p:ext uri="{BB962C8B-B14F-4D97-AF65-F5344CB8AC3E}">
        <p14:creationId xmlns:p14="http://schemas.microsoft.com/office/powerpoint/2010/main" val="129231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46" y="0"/>
            <a:ext cx="8229600" cy="1143000"/>
          </a:xfrm>
        </p:spPr>
        <p:txBody>
          <a:bodyPr/>
          <a:lstStyle/>
          <a:p>
            <a:r>
              <a:rPr lang="en-US" dirty="0"/>
              <a:t>Tourism</a:t>
            </a:r>
          </a:p>
        </p:txBody>
      </p:sp>
      <p:sp>
        <p:nvSpPr>
          <p:cNvPr id="3" name="Content Placeholder 2"/>
          <p:cNvSpPr>
            <a:spLocks noGrp="1"/>
          </p:cNvSpPr>
          <p:nvPr>
            <p:ph idx="1"/>
          </p:nvPr>
        </p:nvSpPr>
        <p:spPr>
          <a:xfrm>
            <a:off x="284746" y="1143000"/>
            <a:ext cx="8229600" cy="4525963"/>
          </a:xfrm>
        </p:spPr>
        <p:txBody>
          <a:bodyPr>
            <a:noAutofit/>
          </a:bodyPr>
          <a:lstStyle/>
          <a:p>
            <a:r>
              <a:rPr lang="en-US" sz="2000" u="sng" dirty="0"/>
              <a:t>Tourism</a:t>
            </a:r>
            <a:r>
              <a:rPr lang="en-US" sz="2000" dirty="0"/>
              <a:t> is New Hampshire’s second-largest industry. The Outdoor Foundation reports tourism supports 53,000 jobs, generates $261 million in annual state tax revenue and produces nearly $4 billion annually in retail sales and services.</a:t>
            </a:r>
          </a:p>
          <a:p>
            <a:r>
              <a:rPr lang="en-US" sz="2000" dirty="0"/>
              <a:t>State parks benefit tourism . A recent survey the Division of Travel and Tourism found “…</a:t>
            </a:r>
            <a:r>
              <a:rPr lang="en-US" sz="2000" i="1" dirty="0"/>
              <a:t> 70% agreed that New Hampshire has great state and national parks…and </a:t>
            </a:r>
            <a:r>
              <a:rPr lang="en-US" sz="2000" b="1" i="1" dirty="0"/>
              <a:t>the natural beauty of our quintessential New England landscape”</a:t>
            </a:r>
            <a:r>
              <a:rPr lang="en-US" sz="2000" i="1" dirty="0"/>
              <a:t>. </a:t>
            </a:r>
            <a:r>
              <a:rPr lang="en-US" sz="2000" dirty="0"/>
              <a:t>-Lori </a:t>
            </a:r>
            <a:r>
              <a:rPr lang="en-US" sz="2000" dirty="0" err="1"/>
              <a:t>Harnois</a:t>
            </a:r>
            <a:r>
              <a:rPr lang="en-US" sz="2000" dirty="0"/>
              <a:t>, Director, NH Division of Travel and Tourism Development</a:t>
            </a:r>
          </a:p>
          <a:p>
            <a:r>
              <a:rPr lang="en-US" sz="2000" dirty="0"/>
              <a:t>Plans to dot France with wind farms faced fierce opposition from critics worried they will blight a landscape that has helped make the country the world’s top tourist destination. ...opponents are urging the government to tread carefully so as not to damage France’s thousands of kilometers of stunningly beautiful landscapes.</a:t>
            </a:r>
            <a:r>
              <a:rPr lang="en-US" sz="2000" i="1" dirty="0"/>
              <a:t> </a:t>
            </a:r>
          </a:p>
          <a:p>
            <a:r>
              <a:rPr lang="en-US" sz="2000" dirty="0"/>
              <a:t>New Hampshire should do likewise!!!</a:t>
            </a:r>
          </a:p>
          <a:p>
            <a:pPr marL="0" indent="0">
              <a:buNone/>
            </a:pPr>
            <a:r>
              <a:rPr lang="en-US" sz="2000" dirty="0"/>
              <a:t> </a:t>
            </a:r>
          </a:p>
          <a:p>
            <a:endParaRPr lang="en-US" sz="2000" dirty="0"/>
          </a:p>
        </p:txBody>
      </p:sp>
    </p:spTree>
    <p:extLst>
      <p:ext uri="{BB962C8B-B14F-4D97-AF65-F5344CB8AC3E}">
        <p14:creationId xmlns:p14="http://schemas.microsoft.com/office/powerpoint/2010/main" val="1666337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4839</TotalTime>
  <Words>1450</Words>
  <Application>Microsoft Macintosh PowerPoint</Application>
  <PresentationFormat>On-screen Show (4:3)</PresentationFormat>
  <Paragraphs>101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Folly of The Green New Deal Thoughts on the Paris Accord</vt:lpstr>
      <vt:lpstr>PowerPoint Presentation</vt:lpstr>
      <vt:lpstr>PowerPoint Presentation</vt:lpstr>
      <vt:lpstr>Wind Power Issues</vt:lpstr>
      <vt:lpstr>Mt Washington Study</vt:lpstr>
      <vt:lpstr>Icing and Ice Storms</vt:lpstr>
      <vt:lpstr>Health Impacts</vt:lpstr>
      <vt:lpstr>PowerPoint Presentation</vt:lpstr>
      <vt:lpstr>Tourism</vt:lpstr>
      <vt:lpstr>Property Devaluation</vt:lpstr>
      <vt:lpstr>Bird/Bat Kill</vt:lpstr>
      <vt:lpstr>Wind is Undependable</vt:lpstr>
      <vt:lpstr>PowerPoint Presentation</vt:lpstr>
      <vt:lpstr>Wind Farms Affect Radar</vt:lpstr>
      <vt:lpstr>Improper Maintenance And Safety Issues </vt:lpstr>
      <vt:lpstr>Wind is Expensive</vt:lpstr>
      <vt:lpstr>Wind is bad for the economy</vt:lpstr>
      <vt:lpstr>Spain was an early adopter (and an early rejecter) of large scale renewable generation</vt:lpstr>
      <vt:lpstr>PowerPoint Presentation</vt:lpstr>
      <vt:lpstr>Bad science leads to bad policy Bad policy hurts good people</vt:lpstr>
    </vt:vector>
  </TitlesOfParts>
  <Company>WeatherBELL Analytics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 Washington Study</dc:title>
  <dc:creator>Joe D'Aleo</dc:creator>
  <cp:lastModifiedBy>Joe D'Aleo</cp:lastModifiedBy>
  <cp:revision>84</cp:revision>
  <dcterms:created xsi:type="dcterms:W3CDTF">2014-01-09T02:15:10Z</dcterms:created>
  <dcterms:modified xsi:type="dcterms:W3CDTF">2021-09-02T23:13:10Z</dcterms:modified>
</cp:coreProperties>
</file>